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65" r:id="rId4"/>
    <p:sldId id="371" r:id="rId5"/>
    <p:sldId id="290" r:id="rId6"/>
    <p:sldId id="289" r:id="rId7"/>
    <p:sldId id="281" r:id="rId8"/>
    <p:sldId id="297" r:id="rId9"/>
    <p:sldId id="318" r:id="rId10"/>
    <p:sldId id="319" r:id="rId11"/>
    <p:sldId id="320" r:id="rId12"/>
    <p:sldId id="338" r:id="rId13"/>
    <p:sldId id="348" r:id="rId14"/>
    <p:sldId id="351" r:id="rId15"/>
    <p:sldId id="342" r:id="rId16"/>
    <p:sldId id="343" r:id="rId17"/>
    <p:sldId id="378" r:id="rId18"/>
    <p:sldId id="379" r:id="rId19"/>
    <p:sldId id="384" r:id="rId20"/>
    <p:sldId id="390" r:id="rId21"/>
    <p:sldId id="385" r:id="rId22"/>
    <p:sldId id="386" r:id="rId23"/>
    <p:sldId id="392" r:id="rId24"/>
    <p:sldId id="393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E98"/>
    <a:srgbClr val="2F5597"/>
    <a:srgbClr val="9BADCD"/>
    <a:srgbClr val="B7D6A3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9" autoAdjust="0"/>
    <p:restoredTop sz="94079" autoAdjust="0"/>
  </p:normalViewPr>
  <p:slideViewPr>
    <p:cSldViewPr snapToGrid="0">
      <p:cViewPr varScale="1">
        <p:scale>
          <a:sx n="105" d="100"/>
          <a:sy n="105" d="100"/>
        </p:scale>
        <p:origin x="150" y="6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3D9E5-BCAE-4E37-A992-FA262B6C49AD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F4DF0-5089-4CAB-B24E-D8FD0C4FFB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29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FFFFFF"/>
              </a:solidFill>
              <a:effectLst/>
              <a:latin typeface="DejaVu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97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80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98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68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16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905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066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0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55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556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691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52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9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325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8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76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48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dirty="0"/>
          </a:p>
          <a:p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9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565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4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5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FFFFFF"/>
              </a:solidFill>
              <a:effectLst/>
              <a:latin typeface="DejaVu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F4DF0-5089-4CAB-B24E-D8FD0C4FFB1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71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E85E-246D-63FD-9153-3D78A28B6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BE15-D8E3-967D-77AD-0C9553334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AE9DA-9CDA-D0D8-A67C-97BD2B70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1F51-E861-4D50-93CC-A6A68E5DD65D}" type="datetime1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05F84-BCB7-C9FB-2326-A0FBB10C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93E87-05F4-1E72-EE98-008272EF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24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CBDD-548A-705E-52BE-0209C319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BC42D-DC5B-A785-DD7A-D5A4F2210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58159-A5CA-15BB-D649-878AD9DB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55A0-FCE6-4317-BB40-5263D41E13FE}" type="datetime1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03F9-2308-3D23-56B5-B64489AD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043AF-12B2-76CA-9B02-6EE52031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88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B2CD5-95D1-6CC8-C51B-8D67D1944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18FE5-A808-8C03-280C-6A9DFBA23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86A6F-B346-E4A9-9F61-1F2D2D49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56EE-A41E-4CD3-B9D1-0D143B63DE8D}" type="datetime1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4146C-881B-A44A-281D-651CAABA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DCB5-05EB-ACE4-C486-961758EB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87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0183-26F0-BD30-B720-8BA74D75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01E7F-BEEC-F816-FB59-FD26C2838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40AB-CC37-0976-0D7B-ED175FE7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4B0-D7A4-43CA-AE33-6A4E263DE4C4}" type="datetime1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EF1D1-2C39-D0A5-77C2-CAC8241D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E30A1-66DF-A293-FA49-B4686380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0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FCA8-46A9-EF89-5FA1-CE4F654D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71A0-E957-973A-BEB8-1EB9A1BA6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B1B7-2221-F15F-C2D2-CB79A5EE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BE10F-99F9-459E-A2AE-25326CD4AF6B}" type="datetime1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ADD62-63C8-C6E2-4551-D84DC332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44860-23CB-7A7A-2D86-FDFD9230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96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D619-BF36-84FD-0232-AD9C428E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0EB65-F875-8C7C-1AB7-5782B8835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DC3EE-E17A-D894-4311-34BBB1902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62AB3-8D28-2ADB-51C6-F83F0446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29CF-A179-423A-82B7-7E0484ADC384}" type="datetime1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F116D-27C1-5E46-29F0-2B1D3300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F626B-428B-8AF5-E4E5-06950305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12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73D9-09F3-E5FD-8E95-11C7068C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3507-1CC4-BDC2-82AF-45E9443D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33574-3451-E482-1972-7B5895A7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FD6C5-C578-FE1D-D09B-502D6BD20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BFAAE-912D-0676-2620-EF1EFD42B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49B28-66F1-F346-3632-19673BC7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DFAD9-C95F-43FA-B68A-4E9EA9430A36}" type="datetime1">
              <a:rPr lang="en-GB" smtClean="0"/>
              <a:t>07/04/2024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31CFC-D12A-C3DE-FD66-18D0837A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09CB9D-5A8F-7606-A675-661771ED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4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5134-30F1-AEC1-9B3B-0C85303E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79030-30B7-3D73-98A4-2EB6215A4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A638-01B9-427D-9FAC-B4F2F76B5CE9}" type="datetime1">
              <a:rPr lang="en-GB" smtClean="0"/>
              <a:t>07/04/2024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9B42D-203C-D4ED-DC3B-29CD763C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AFA7A-B1FC-7658-299B-466158BD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1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0E57D-807C-8DDA-81A4-71370E61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6ECF-66A2-4026-A5A3-27CC61E7EF7C}" type="datetime1">
              <a:rPr lang="en-GB" smtClean="0"/>
              <a:t>07/04/2024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E94FF-A914-6FE4-95C2-78E2A25C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EA959-A4E0-2649-7FF4-F7B2BD57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50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DCCA-6BDF-6E27-C7BA-6AC7A6B3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D6A6-B973-66BE-90B6-D19B94F6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23F35-4495-D28D-2F40-26F79796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088F3-EF1E-AFD0-E2CD-2B4622E09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9B4A-8EF4-4628-B221-C9A595CAB7B2}" type="datetime1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86ECB-8CD6-B2E3-2684-660EFCEB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AE5A8-76B0-A8D7-C5AA-BD66678C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8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3F88-32F4-76B1-708A-E68445DD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725B5-4AD4-B37E-40FE-314468365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C301E-98A5-C61F-C8EA-B91D7AD29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EA065-3667-A06B-CC06-512A767E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2499-EBD4-442B-9A04-4E57B7FECE8B}" type="datetime1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A1C07-699B-6BA6-723C-90E808EA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69D63-F627-0B47-76F3-5DC6F2CA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45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F0F1D-44B6-36CF-865B-814D63B6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9FE14-38C7-B505-37D6-808840FE2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73088-1633-AEAE-920A-5734EF46E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A58EA-B189-4BA3-BB0C-92CB29222B42}" type="datetime1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0E1F-5CAF-7B78-072F-1DBB2ECAE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1BB7C-69F8-0F2E-3EBC-D1A3BC02F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8C41-00A0-46F3-8A54-30396AFE06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01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68D4-2460-12EB-4304-B7C72946F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12" y="1105874"/>
            <a:ext cx="3898898" cy="248822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An ecotoxicology case study for Danube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River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145C8-0C96-217F-7021-E602CB976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2" y="5799668"/>
            <a:ext cx="2933700" cy="51271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Isil Erbasol Serbes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E137DD-193A-E680-EE79-7C040FD53F70}"/>
              </a:ext>
            </a:extLst>
          </p:cNvPr>
          <p:cNvGrpSpPr/>
          <p:nvPr/>
        </p:nvGrpSpPr>
        <p:grpSpPr>
          <a:xfrm>
            <a:off x="4000501" y="647701"/>
            <a:ext cx="8734424" cy="5915024"/>
            <a:chOff x="3988660" y="435502"/>
            <a:chExt cx="8304080" cy="5417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77CCE4-90F3-398F-B2B4-9B7A16856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60" y="435502"/>
              <a:ext cx="7803292" cy="52021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643158-FDEC-03B7-E492-18605EB00764}"/>
                </a:ext>
              </a:extLst>
            </p:cNvPr>
            <p:cNvSpPr txBox="1"/>
            <p:nvPr/>
          </p:nvSpPr>
          <p:spPr>
            <a:xfrm>
              <a:off x="10482990" y="5637698"/>
              <a:ext cx="180975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dirty="0"/>
                <a:t>http://tinyurl.com/2s4b99hz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9B7DC9-450A-A52D-418A-1627C410021A}"/>
                </a:ext>
              </a:extLst>
            </p:cNvPr>
            <p:cNvSpPr txBox="1"/>
            <p:nvPr/>
          </p:nvSpPr>
          <p:spPr>
            <a:xfrm>
              <a:off x="4000500" y="5329921"/>
              <a:ext cx="61277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Hungarian Parliament Building by the Danube River in Budapest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6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15"/>
    </mc:Choice>
    <mc:Fallback xmlns="">
      <p:transition spd="slow" advTm="311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9A44C54-701C-B84B-140B-EBF069EC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8"/>
          <a:stretch/>
        </p:blipFill>
        <p:spPr>
          <a:xfrm>
            <a:off x="131331" y="1868097"/>
            <a:ext cx="6001230" cy="30427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DDD35-E759-7C43-E306-8D75001E417E}"/>
              </a:ext>
            </a:extLst>
          </p:cNvPr>
          <p:cNvSpPr txBox="1"/>
          <p:nvPr/>
        </p:nvSpPr>
        <p:spPr>
          <a:xfrm>
            <a:off x="10781036" y="6585081"/>
            <a:ext cx="1410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*Gene </a:t>
            </a:r>
            <a:r>
              <a:rPr lang="en-US" sz="1050" dirty="0" err="1">
                <a:solidFill>
                  <a:schemeClr val="accent1">
                    <a:lumMod val="75000"/>
                  </a:schemeClr>
                </a:solidFill>
              </a:rPr>
              <a:t>onthology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 (GO)</a:t>
            </a:r>
            <a:endParaRPr lang="en-GB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07929EE-FE03-8190-6290-51F165983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0" y="1963553"/>
            <a:ext cx="2560455" cy="3292014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936A78C6-1BB5-0D05-F25D-CE0EFA5D4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14" y="2031363"/>
            <a:ext cx="2477416" cy="31852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BBC002-5584-9135-0B78-16892575008B}"/>
              </a:ext>
            </a:extLst>
          </p:cNvPr>
          <p:cNvSpPr txBox="1"/>
          <p:nvPr/>
        </p:nvSpPr>
        <p:spPr>
          <a:xfrm>
            <a:off x="9214741" y="1637264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GSEA for top significantly downregulated genes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&lt; -1)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AEB1B4-85E5-1BC5-C41C-4EDDA099B305}"/>
              </a:ext>
            </a:extLst>
          </p:cNvPr>
          <p:cNvSpPr txBox="1"/>
          <p:nvPr/>
        </p:nvSpPr>
        <p:spPr>
          <a:xfrm>
            <a:off x="6257242" y="1637264"/>
            <a:ext cx="301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GSEA* for top significantly upregulated genes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&gt; +1)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48585D-1347-4925-9BAA-434A2E99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65" y="272918"/>
            <a:ext cx="12015359" cy="83198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DEG analysis and GO enrichment pathway analysis results-Group2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72FD2-6AF7-B0F7-13A0-E29CABF4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21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7"/>
    </mc:Choice>
    <mc:Fallback xmlns="">
      <p:transition spd="slow" advTm="220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32FA46C-7B08-CB29-E9B3-DCA7945A3B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FEFDC-1BCD-648E-172A-92C2F6BE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451"/>
            <a:ext cx="6261981" cy="4024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9E525-3575-23FC-4EAF-B929351F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314451"/>
            <a:ext cx="5450216" cy="3933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EFB2FC-57EA-8E21-BEA4-106B1E2EE10D}"/>
              </a:ext>
            </a:extLst>
          </p:cNvPr>
          <p:cNvSpPr/>
          <p:nvPr/>
        </p:nvSpPr>
        <p:spPr>
          <a:xfrm>
            <a:off x="7147703" y="5049677"/>
            <a:ext cx="1811376" cy="24622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Group1-less contaminated with chemicals)</a:t>
            </a:r>
            <a:endParaRPr lang="en-GB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485E4A-3F75-394B-95D3-F166B58A1FC2}"/>
              </a:ext>
            </a:extLst>
          </p:cNvPr>
          <p:cNvSpPr/>
          <p:nvPr/>
        </p:nvSpPr>
        <p:spPr>
          <a:xfrm>
            <a:off x="9290824" y="5041579"/>
            <a:ext cx="1811375" cy="2462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Group2- more contaminated with chemicals</a:t>
            </a:r>
            <a:endParaRPr lang="en-GB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5CB315-890F-26BF-711C-02C53D90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919"/>
            <a:ext cx="10801350" cy="5905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WGCNA analysis 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BioNERO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package –QC check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D6FD81-22D4-5C50-72CF-097728F39E50}"/>
              </a:ext>
            </a:extLst>
          </p:cNvPr>
          <p:cNvSpPr/>
          <p:nvPr/>
        </p:nvSpPr>
        <p:spPr>
          <a:xfrm>
            <a:off x="2228850" y="4752975"/>
            <a:ext cx="276225" cy="40005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F46F2-2C95-F6F6-CA0B-49296FD50B31}"/>
              </a:ext>
            </a:extLst>
          </p:cNvPr>
          <p:cNvSpPr/>
          <p:nvPr/>
        </p:nvSpPr>
        <p:spPr>
          <a:xfrm>
            <a:off x="4245415" y="4752975"/>
            <a:ext cx="1149684" cy="40005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0E1592-A03F-E481-DD41-29446099C220}"/>
              </a:ext>
            </a:extLst>
          </p:cNvPr>
          <p:cNvCxnSpPr>
            <a:stCxn id="2" idx="2"/>
          </p:cNvCxnSpPr>
          <p:nvPr/>
        </p:nvCxnSpPr>
        <p:spPr>
          <a:xfrm>
            <a:off x="2366963" y="5153025"/>
            <a:ext cx="1157287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453F6D-B19E-9E37-E666-4491FD1B110A}"/>
              </a:ext>
            </a:extLst>
          </p:cNvPr>
          <p:cNvCxnSpPr>
            <a:cxnSpLocks/>
          </p:cNvCxnSpPr>
          <p:nvPr/>
        </p:nvCxnSpPr>
        <p:spPr>
          <a:xfrm flipH="1">
            <a:off x="3524250" y="5153025"/>
            <a:ext cx="1352550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DBB46A-2B61-97A2-9D1C-3F13920770DA}"/>
              </a:ext>
            </a:extLst>
          </p:cNvPr>
          <p:cNvSpPr txBox="1"/>
          <p:nvPr/>
        </p:nvSpPr>
        <p:spPr>
          <a:xfrm>
            <a:off x="3013469" y="5857875"/>
            <a:ext cx="10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removed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14CEE-A7EB-71B0-ADCD-B9ADF6CA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4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39"/>
    </mc:Choice>
    <mc:Fallback xmlns="">
      <p:transition spd="slow" advTm="457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AA9A5-D1FD-B0C2-1AD1-B9C7B377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7" y="1508124"/>
            <a:ext cx="5453168" cy="3841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73CE8A-D7B6-8BDF-7390-D66339CB4195}"/>
              </a:ext>
            </a:extLst>
          </p:cNvPr>
          <p:cNvSpPr txBox="1">
            <a:spLocks/>
          </p:cNvSpPr>
          <p:nvPr/>
        </p:nvSpPr>
        <p:spPr>
          <a:xfrm>
            <a:off x="466725" y="149094"/>
            <a:ext cx="10515600" cy="59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WGCNA results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2DA5A-5A78-1BBA-D112-2C7523D17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48"/>
          <a:stretch/>
        </p:blipFill>
        <p:spPr>
          <a:xfrm>
            <a:off x="5724525" y="520699"/>
            <a:ext cx="6361927" cy="53801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09A96-EE37-8EF1-7FE4-97A851C8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2699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6"/>
    </mc:Choice>
    <mc:Fallback xmlns="">
      <p:transition spd="slow" advTm="177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478B2B-7C45-CD6C-C1C6-483D1CAB9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5500" y="2387600"/>
            <a:ext cx="6176500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37971-DDBB-112C-1BC5-DE17EDE5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775" y="243969"/>
            <a:ext cx="3076575" cy="216744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97E9C72E-64AC-8570-8056-6A37CB3676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17065D-ADB1-D770-1F50-013A1B50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79400"/>
            <a:ext cx="10515600" cy="815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WGCNA result –brown module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8B03D-BA66-3B3A-A75E-F83065B1298A}"/>
              </a:ext>
            </a:extLst>
          </p:cNvPr>
          <p:cNvSpPr txBox="1"/>
          <p:nvPr/>
        </p:nvSpPr>
        <p:spPr>
          <a:xfrm>
            <a:off x="619125" y="1259353"/>
            <a:ext cx="5132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Specific to Group1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Negatively correlated to Group1 </a:t>
            </a:r>
            <a:r>
              <a:rPr lang="en-US" dirty="0"/>
              <a:t>water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31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hub genes don’t have orthologs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significant enrichment detected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D7D10-1A86-185B-A601-2E381D6FB472}"/>
              </a:ext>
            </a:extLst>
          </p:cNvPr>
          <p:cNvSpPr txBox="1"/>
          <p:nvPr/>
        </p:nvSpPr>
        <p:spPr>
          <a:xfrm>
            <a:off x="10448925" y="2899976"/>
            <a:ext cx="600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chemeClr val="accent1">
                    <a:lumMod val="75000"/>
                  </a:schemeClr>
                </a:solidFill>
              </a:rPr>
              <a:t>APOD</a:t>
            </a:r>
            <a:endParaRPr lang="en-GB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E45EE-B302-DD37-8F1F-A99DF3C9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8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6"/>
    </mc:Choice>
    <mc:Fallback xmlns="">
      <p:transition spd="slow" advTm="2883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DE2C6A6-B642-AD00-FB4A-E15771993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51" y="2108995"/>
            <a:ext cx="4303771" cy="4469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DEDCFC-1491-4F63-ED52-EBC23BA0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442" y="2430466"/>
            <a:ext cx="4757558" cy="433466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97E9C72E-64AC-8570-8056-6A37CB3676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17065D-ADB1-D770-1F50-013A1B50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79400"/>
            <a:ext cx="10515600" cy="815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WGCNA analysis –red module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8B03D-BA66-3B3A-A75E-F83065B1298A}"/>
              </a:ext>
            </a:extLst>
          </p:cNvPr>
          <p:cNvSpPr txBox="1"/>
          <p:nvPr/>
        </p:nvSpPr>
        <p:spPr>
          <a:xfrm>
            <a:off x="457200" y="945176"/>
            <a:ext cx="5118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Specific to Group1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Negatively correlated </a:t>
            </a:r>
            <a:r>
              <a:rPr lang="en-US" dirty="0"/>
              <a:t>to Group1 water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Hub genes don’t have orthologs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C07D2-8038-5C9F-C759-A2640C051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163" y="0"/>
            <a:ext cx="3469650" cy="262413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3F803F1-1427-40D4-9670-12561541C966}"/>
              </a:ext>
            </a:extLst>
          </p:cNvPr>
          <p:cNvSpPr/>
          <p:nvPr/>
        </p:nvSpPr>
        <p:spPr>
          <a:xfrm>
            <a:off x="488948" y="3992880"/>
            <a:ext cx="473951" cy="198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7F0709B-DA62-6874-D849-0A78047718AB}"/>
              </a:ext>
            </a:extLst>
          </p:cNvPr>
          <p:cNvSpPr/>
          <p:nvPr/>
        </p:nvSpPr>
        <p:spPr>
          <a:xfrm>
            <a:off x="488947" y="4399678"/>
            <a:ext cx="473951" cy="198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9F6A5A9-C9DE-1857-4DEE-DBF06DE2BF50}"/>
              </a:ext>
            </a:extLst>
          </p:cNvPr>
          <p:cNvSpPr/>
          <p:nvPr/>
        </p:nvSpPr>
        <p:spPr>
          <a:xfrm>
            <a:off x="532248" y="5087620"/>
            <a:ext cx="473951" cy="198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7F6758-D489-AEAC-4A60-3308A0D16345}"/>
              </a:ext>
            </a:extLst>
          </p:cNvPr>
          <p:cNvSpPr/>
          <p:nvPr/>
        </p:nvSpPr>
        <p:spPr>
          <a:xfrm>
            <a:off x="532248" y="5493148"/>
            <a:ext cx="473951" cy="198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E6157-BF2A-742E-1131-20F679C3E88D}"/>
              </a:ext>
            </a:extLst>
          </p:cNvPr>
          <p:cNvSpPr/>
          <p:nvPr/>
        </p:nvSpPr>
        <p:spPr>
          <a:xfrm>
            <a:off x="516370" y="3188890"/>
            <a:ext cx="473951" cy="198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460ECD-5486-9718-BB56-C62E38CD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975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1"/>
    </mc:Choice>
    <mc:Fallback xmlns="">
      <p:transition spd="slow" advTm="386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287671D-08BA-35D9-5669-02CD48D45E83}"/>
              </a:ext>
            </a:extLst>
          </p:cNvPr>
          <p:cNvSpPr txBox="1">
            <a:spLocks/>
          </p:cNvSpPr>
          <p:nvPr/>
        </p:nvSpPr>
        <p:spPr>
          <a:xfrm>
            <a:off x="523874" y="279400"/>
            <a:ext cx="1138237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IRF-Important Features in Polar Negative Metabolomics Data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4499B0-BD08-7198-362B-8878D6EBC75A}"/>
              </a:ext>
            </a:extLst>
          </p:cNvPr>
          <p:cNvGrpSpPr/>
          <p:nvPr/>
        </p:nvGrpSpPr>
        <p:grpSpPr>
          <a:xfrm>
            <a:off x="200024" y="1137134"/>
            <a:ext cx="11382375" cy="3165896"/>
            <a:chOff x="161925" y="1778495"/>
            <a:chExt cx="11868150" cy="3301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378AB4-CE9D-29A5-CB33-2877D444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25" y="1778495"/>
              <a:ext cx="11868150" cy="33010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1EFC65-3205-581A-B8B8-2B7048EC8800}"/>
                </a:ext>
              </a:extLst>
            </p:cNvPr>
            <p:cNvSpPr/>
            <p:nvPr/>
          </p:nvSpPr>
          <p:spPr>
            <a:xfrm>
              <a:off x="9810750" y="2247900"/>
              <a:ext cx="800100" cy="314325"/>
            </a:xfrm>
            <a:prstGeom prst="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4D9960-59EE-9539-0C02-5A68DB89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4458565"/>
            <a:ext cx="4219575" cy="20757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A0D94-5F58-FB91-17F3-03BA08C0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7502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08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83"/>
    </mc:Choice>
    <mc:Fallback xmlns="">
      <p:transition spd="slow" advTm="272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67F82-1F04-AB45-E2C2-44578EDD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29"/>
            <a:ext cx="12192000" cy="34313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9B6A67-67A3-72EB-DBE0-61FC2B2960A3}"/>
              </a:ext>
            </a:extLst>
          </p:cNvPr>
          <p:cNvSpPr txBox="1">
            <a:spLocks/>
          </p:cNvSpPr>
          <p:nvPr/>
        </p:nvSpPr>
        <p:spPr>
          <a:xfrm>
            <a:off x="523874" y="279400"/>
            <a:ext cx="1138237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IRF-Important Features in Polar Positive Metabolomics Data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3EBE4E-D9C8-B496-B4AE-C3255F3ED7B5}"/>
              </a:ext>
            </a:extLst>
          </p:cNvPr>
          <p:cNvSpPr/>
          <p:nvPr/>
        </p:nvSpPr>
        <p:spPr>
          <a:xfrm>
            <a:off x="9949213" y="1673051"/>
            <a:ext cx="767351" cy="301459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A61A1-6682-BB58-2B8E-83EA5E025686}"/>
              </a:ext>
            </a:extLst>
          </p:cNvPr>
          <p:cNvSpPr txBox="1"/>
          <p:nvPr/>
        </p:nvSpPr>
        <p:spPr>
          <a:xfrm>
            <a:off x="523874" y="501015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There was no metabolite for 345_0308358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peak_id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5C07A-01DF-9AFB-3A80-4E9423FF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2283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77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3"/>
    </mc:Choice>
    <mc:Fallback xmlns="">
      <p:transition spd="slow" advTm="128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B02ADF-4EC9-C85C-54CF-BE91641E3D2A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Multimodal analysis with MOFA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9720CB-4A54-1D7E-B236-3C967992B290}"/>
              </a:ext>
            </a:extLst>
          </p:cNvPr>
          <p:cNvSpPr txBox="1">
            <a:spLocks/>
          </p:cNvSpPr>
          <p:nvPr/>
        </p:nvSpPr>
        <p:spPr>
          <a:xfrm>
            <a:off x="1493387" y="1663422"/>
            <a:ext cx="3457259" cy="471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>
                <a:latin typeface="+mn-lt"/>
              </a:rPr>
              <a:t>General overview of modalities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E7D702-13FF-DFCB-FBF0-64A56C88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2419625"/>
            <a:ext cx="4574409" cy="2478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468BCE-8E3E-96A9-EC74-64C494500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93" y="2324100"/>
            <a:ext cx="4813716" cy="2986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63A1CF-0E79-9403-09E3-9167538F0691}"/>
              </a:ext>
            </a:extLst>
          </p:cNvPr>
          <p:cNvSpPr txBox="1"/>
          <p:nvPr/>
        </p:nvSpPr>
        <p:spPr>
          <a:xfrm>
            <a:off x="8160813" y="1714500"/>
            <a:ext cx="296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Total variance explained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F6940-8C94-4A5E-FF30-BC99836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23296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6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0"/>
    </mc:Choice>
    <mc:Fallback xmlns="">
      <p:transition spd="slow" advTm="259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B69F2A-D647-18D3-6377-4FBFD464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013" y="2309020"/>
            <a:ext cx="5200812" cy="418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F5C718-1F59-3974-6F8C-1012A1DD0E41}"/>
              </a:ext>
            </a:extLst>
          </p:cNvPr>
          <p:cNvSpPr txBox="1"/>
          <p:nvPr/>
        </p:nvSpPr>
        <p:spPr>
          <a:xfrm>
            <a:off x="7629525" y="1887508"/>
            <a:ext cx="2419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Association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6C5E6-68E1-3588-08A5-ACC0B2483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028825"/>
            <a:ext cx="6590665" cy="42529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072A96-2B62-93CC-A480-AFC046FA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613" y="1887508"/>
            <a:ext cx="4524375" cy="471488"/>
          </a:xfrm>
        </p:spPr>
        <p:txBody>
          <a:bodyPr>
            <a:normAutofit/>
          </a:bodyPr>
          <a:lstStyle/>
          <a:p>
            <a:pPr algn="ctr"/>
            <a:r>
              <a:rPr lang="en-GB" sz="2000" b="1" dirty="0">
                <a:solidFill>
                  <a:srgbClr val="2F5597"/>
                </a:solidFill>
                <a:latin typeface="+mn-lt"/>
              </a:rPr>
              <a:t>Variance decomposition by Factor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6E0662-1540-29B9-A208-3F3906AAF2C7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Multimodal analysis with MOFA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CFAA7E-7911-4479-457C-BE88354F0C38}"/>
              </a:ext>
            </a:extLst>
          </p:cNvPr>
          <p:cNvSpPr/>
          <p:nvPr/>
        </p:nvSpPr>
        <p:spPr>
          <a:xfrm>
            <a:off x="123825" y="5005387"/>
            <a:ext cx="609600" cy="20002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BCE98-03F6-C996-F47E-D7B14AA0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5174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1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1"/>
    </mc:Choice>
    <mc:Fallback xmlns="">
      <p:transition spd="slow" advTm="281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E870E0-F3E5-0533-A1D5-980F1B0EAC09}"/>
              </a:ext>
            </a:extLst>
          </p:cNvPr>
          <p:cNvGrpSpPr/>
          <p:nvPr/>
        </p:nvGrpSpPr>
        <p:grpSpPr>
          <a:xfrm>
            <a:off x="0" y="2381263"/>
            <a:ext cx="7100887" cy="3225622"/>
            <a:chOff x="4981575" y="2133823"/>
            <a:chExt cx="7100887" cy="32256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06F515-3180-7A79-7C38-AD72E1868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575" y="2133823"/>
              <a:ext cx="7100887" cy="322562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932B0A-A261-55BD-C169-B195F08B49AC}"/>
                </a:ext>
              </a:extLst>
            </p:cNvPr>
            <p:cNvGrpSpPr/>
            <p:nvPr/>
          </p:nvGrpSpPr>
          <p:grpSpPr>
            <a:xfrm>
              <a:off x="5891212" y="2215313"/>
              <a:ext cx="4188619" cy="1603145"/>
              <a:chOff x="5891212" y="2215313"/>
              <a:chExt cx="4188619" cy="16031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BA613E-C29A-6504-B821-747103EA5A78}"/>
                  </a:ext>
                </a:extLst>
              </p:cNvPr>
              <p:cNvSpPr txBox="1"/>
              <p:nvPr/>
            </p:nvSpPr>
            <p:spPr>
              <a:xfrm>
                <a:off x="6858000" y="2215313"/>
                <a:ext cx="8810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CES4A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111E65-BC7D-4DD1-D6F8-89DBD7D04C02}"/>
                  </a:ext>
                </a:extLst>
              </p:cNvPr>
              <p:cNvSpPr txBox="1"/>
              <p:nvPr/>
            </p:nvSpPr>
            <p:spPr>
              <a:xfrm>
                <a:off x="5891212" y="3541459"/>
                <a:ext cx="6000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LIPG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61183C-D9AA-88E3-6D6B-987DC7E62027}"/>
                  </a:ext>
                </a:extLst>
              </p:cNvPr>
              <p:cNvSpPr txBox="1"/>
              <p:nvPr/>
            </p:nvSpPr>
            <p:spPr>
              <a:xfrm>
                <a:off x="6491287" y="3290500"/>
                <a:ext cx="6000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LCT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D3BE12-1F4D-D806-8CA6-089725737E8E}"/>
                  </a:ext>
                </a:extLst>
              </p:cNvPr>
              <p:cNvSpPr txBox="1"/>
              <p:nvPr/>
            </p:nvSpPr>
            <p:spPr>
              <a:xfrm>
                <a:off x="6791324" y="3051601"/>
                <a:ext cx="785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 SCARB1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3F77CB-92A9-BAB1-11A5-E5555263045C}"/>
                  </a:ext>
                </a:extLst>
              </p:cNvPr>
              <p:cNvSpPr txBox="1"/>
              <p:nvPr/>
            </p:nvSpPr>
            <p:spPr>
              <a:xfrm>
                <a:off x="7348538" y="2843398"/>
                <a:ext cx="8810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MPV17L2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3E6917-556B-62FF-88AD-03BDEDA7C2E6}"/>
                  </a:ext>
                </a:extLst>
              </p:cNvPr>
              <p:cNvSpPr txBox="1"/>
              <p:nvPr/>
            </p:nvSpPr>
            <p:spPr>
              <a:xfrm>
                <a:off x="8039100" y="2625670"/>
                <a:ext cx="8810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 GLB1L2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654E25-E8EF-4842-06E5-A1A1F950D0F8}"/>
                  </a:ext>
                </a:extLst>
              </p:cNvPr>
              <p:cNvSpPr txBox="1"/>
              <p:nvPr/>
            </p:nvSpPr>
            <p:spPr>
              <a:xfrm>
                <a:off x="8532018" y="2407942"/>
                <a:ext cx="8810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SLC10A1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31574E-201E-F9DE-E152-2C60C991B160}"/>
                  </a:ext>
                </a:extLst>
              </p:cNvPr>
              <p:cNvSpPr txBox="1"/>
              <p:nvPr/>
            </p:nvSpPr>
            <p:spPr>
              <a:xfrm>
                <a:off x="9198769" y="2217103"/>
                <a:ext cx="8810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APOD</a:t>
                </a:r>
              </a:p>
            </p:txBody>
          </p:sp>
        </p:grp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A83E882-7447-EB95-7921-5CB4F39AC588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Characterisation of Factor 2-RNA_seq 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C9286-D6C2-C7F4-F6C9-422EA2FF34EC}"/>
              </a:ext>
            </a:extLst>
          </p:cNvPr>
          <p:cNvSpPr txBox="1"/>
          <p:nvPr/>
        </p:nvSpPr>
        <p:spPr>
          <a:xfrm>
            <a:off x="2707480" y="1973005"/>
            <a:ext cx="2566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Plot feature weights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5F7BE-9417-A87E-E644-DD3DA243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30" y="2150805"/>
            <a:ext cx="4552154" cy="3032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E0DDE-B4C7-C2BF-C285-58AD9876F9C3}"/>
              </a:ext>
            </a:extLst>
          </p:cNvPr>
          <p:cNvSpPr txBox="1"/>
          <p:nvPr/>
        </p:nvSpPr>
        <p:spPr>
          <a:xfrm>
            <a:off x="8356601" y="1781473"/>
            <a:ext cx="2374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Factor 2-Group view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7CFD4-C507-98A8-ADD4-BB2C1DF4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17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98"/>
    </mc:Choice>
    <mc:Fallback xmlns="">
      <p:transition spd="slow" advTm="551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3CFEA86A-BCF3-93DB-D829-FE02FE72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62" y="1066800"/>
            <a:ext cx="7952974" cy="5219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BB069-059E-9425-D27A-6454B2AFFC01}"/>
              </a:ext>
            </a:extLst>
          </p:cNvPr>
          <p:cNvSpPr txBox="1"/>
          <p:nvPr/>
        </p:nvSpPr>
        <p:spPr>
          <a:xfrm>
            <a:off x="0" y="6465515"/>
            <a:ext cx="42358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Data is standardized, and zero count chemicals are removed. </a:t>
            </a:r>
            <a:r>
              <a:rPr lang="en-US" sz="1050" dirty="0" err="1"/>
              <a:t>Pheatmap</a:t>
            </a:r>
            <a:r>
              <a:rPr lang="en-US" sz="1050" dirty="0"/>
              <a:t> package was used to generate the heatmap.</a:t>
            </a:r>
            <a:endParaRPr lang="en-GB" sz="1050" dirty="0"/>
          </a:p>
          <a:p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7681E9-BD3B-6122-D473-5762801A71E6}"/>
              </a:ext>
            </a:extLst>
          </p:cNvPr>
          <p:cNvSpPr/>
          <p:nvPr/>
        </p:nvSpPr>
        <p:spPr>
          <a:xfrm>
            <a:off x="541501" y="1952653"/>
            <a:ext cx="91440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Group1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0E7147B-5E7C-D1FA-FACE-47EAAE2317F4}"/>
              </a:ext>
            </a:extLst>
          </p:cNvPr>
          <p:cNvSpPr/>
          <p:nvPr/>
        </p:nvSpPr>
        <p:spPr>
          <a:xfrm>
            <a:off x="1700222" y="1498600"/>
            <a:ext cx="181918" cy="131445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17E98D3-B4DD-A17F-565B-EC0701519D63}"/>
              </a:ext>
            </a:extLst>
          </p:cNvPr>
          <p:cNvSpPr/>
          <p:nvPr/>
        </p:nvSpPr>
        <p:spPr>
          <a:xfrm>
            <a:off x="1700222" y="2857500"/>
            <a:ext cx="181918" cy="1854200"/>
          </a:xfrm>
          <a:prstGeom prst="lef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62D4D4-A910-42E7-E4EB-8B6E95A9B434}"/>
              </a:ext>
            </a:extLst>
          </p:cNvPr>
          <p:cNvSpPr/>
          <p:nvPr/>
        </p:nvSpPr>
        <p:spPr>
          <a:xfrm>
            <a:off x="541501" y="3591560"/>
            <a:ext cx="914400" cy="495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Group2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7CA73-540B-10AD-E9AA-8DC4914E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343"/>
            <a:ext cx="11316625" cy="5905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Understanding the chemical concentrations in 12 sites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D1BDF-2638-E0B9-A21D-1CA371EA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7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65"/>
    </mc:Choice>
    <mc:Fallback xmlns="">
      <p:transition spd="slow" advTm="3316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CC92B4-1177-823E-2F31-9E76B9BF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2" y="1860103"/>
            <a:ext cx="4612536" cy="30726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F9825C4-C92F-DF96-6309-553163BBCCB8}"/>
              </a:ext>
            </a:extLst>
          </p:cNvPr>
          <p:cNvGrpSpPr/>
          <p:nvPr/>
        </p:nvGrpSpPr>
        <p:grpSpPr>
          <a:xfrm>
            <a:off x="5892104" y="1490771"/>
            <a:ext cx="6105482" cy="3876457"/>
            <a:chOff x="1890712" y="1305060"/>
            <a:chExt cx="8410575" cy="50577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0876AA-6E2C-683F-F249-2E375BBA5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712" y="1305060"/>
              <a:ext cx="8410575" cy="505777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389207-2BEA-AC25-5AC3-2362906AB8D6}"/>
                </a:ext>
              </a:extLst>
            </p:cNvPr>
            <p:cNvGrpSpPr/>
            <p:nvPr/>
          </p:nvGrpSpPr>
          <p:grpSpPr>
            <a:xfrm>
              <a:off x="7735457" y="3239313"/>
              <a:ext cx="881062" cy="2404504"/>
              <a:chOff x="2164556" y="3152000"/>
              <a:chExt cx="881062" cy="240450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B4110-4198-79F2-21F5-5EB0F3749BDB}"/>
                  </a:ext>
                </a:extLst>
              </p:cNvPr>
              <p:cNvSpPr txBox="1"/>
              <p:nvPr/>
            </p:nvSpPr>
            <p:spPr>
              <a:xfrm>
                <a:off x="2445543" y="5279505"/>
                <a:ext cx="6000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LIPG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18AF04-DF98-8EF1-5ECB-3FEFE5643B6A}"/>
                  </a:ext>
                </a:extLst>
              </p:cNvPr>
              <p:cNvSpPr txBox="1"/>
              <p:nvPr/>
            </p:nvSpPr>
            <p:spPr>
              <a:xfrm>
                <a:off x="2164556" y="3152000"/>
                <a:ext cx="8810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MPV17L2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24825-9EA7-E764-3296-5F5F74FF3E58}"/>
                </a:ext>
              </a:extLst>
            </p:cNvPr>
            <p:cNvSpPr txBox="1"/>
            <p:nvPr/>
          </p:nvSpPr>
          <p:spPr>
            <a:xfrm>
              <a:off x="4799376" y="3292219"/>
              <a:ext cx="8810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i="1" dirty="0">
                  <a:solidFill>
                    <a:schemeClr val="accent2">
                      <a:lumMod val="75000"/>
                    </a:schemeClr>
                  </a:solidFill>
                </a:rPr>
                <a:t>CES4A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72BE8-3B7D-758B-FD1B-A648097974DA}"/>
                </a:ext>
              </a:extLst>
            </p:cNvPr>
            <p:cNvSpPr txBox="1"/>
            <p:nvPr/>
          </p:nvSpPr>
          <p:spPr>
            <a:xfrm>
              <a:off x="4654119" y="5366819"/>
              <a:ext cx="8810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i="1" dirty="0">
                  <a:solidFill>
                    <a:schemeClr val="accent1">
                      <a:lumMod val="75000"/>
                    </a:schemeClr>
                  </a:solidFill>
                </a:rPr>
                <a:t>SLC10A1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5D96201A-A953-60BD-2670-B002F816D655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Characterisation of Factor 2-RNA_seq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985EB2-1B0E-C8E3-CB0B-6D5B6AAEA8B4}"/>
              </a:ext>
            </a:extLst>
          </p:cNvPr>
          <p:cNvSpPr txBox="1"/>
          <p:nvPr/>
        </p:nvSpPr>
        <p:spPr>
          <a:xfrm>
            <a:off x="1893317" y="1490771"/>
            <a:ext cx="2097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Factor 2-Group view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9C9A0-7475-3367-73A3-0B3E1FAB617E}"/>
              </a:ext>
            </a:extLst>
          </p:cNvPr>
          <p:cNvSpPr txBox="1"/>
          <p:nvPr/>
        </p:nvSpPr>
        <p:spPr>
          <a:xfrm>
            <a:off x="6477870" y="1161575"/>
            <a:ext cx="493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Factor 2-RNA expression- positive direction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1F497-4BC0-D810-FC67-C381637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7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22"/>
    </mc:Choice>
    <mc:Fallback xmlns="">
      <p:transition spd="slow" advTm="1652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CB9A17-016F-1D15-2DC5-ABEEFDA185EE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Characterisation of Factor 2-polar negative view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A0EE0B-1317-1E07-1CC6-BA8BE9B2960D}"/>
              </a:ext>
            </a:extLst>
          </p:cNvPr>
          <p:cNvGrpSpPr/>
          <p:nvPr/>
        </p:nvGrpSpPr>
        <p:grpSpPr>
          <a:xfrm>
            <a:off x="203851" y="1104900"/>
            <a:ext cx="6361195" cy="3238500"/>
            <a:chOff x="80962" y="2552700"/>
            <a:chExt cx="5789695" cy="2905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B3CDF6-FFE7-94CA-1B45-E7E16297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2" y="2552700"/>
              <a:ext cx="5789695" cy="29051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FEDD2F-F6F5-022D-E1D6-277BF82408F6}"/>
                </a:ext>
              </a:extLst>
            </p:cNvPr>
            <p:cNvSpPr txBox="1"/>
            <p:nvPr/>
          </p:nvSpPr>
          <p:spPr>
            <a:xfrm>
              <a:off x="80962" y="4280625"/>
              <a:ext cx="9308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 err="1">
                  <a:solidFill>
                    <a:srgbClr val="002060"/>
                  </a:solidFill>
                </a:rPr>
                <a:t>Benazolin</a:t>
              </a:r>
              <a:endParaRPr lang="en-GB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4AD006-9DB8-7737-33DA-74EC8D1560A3}"/>
                </a:ext>
              </a:extLst>
            </p:cNvPr>
            <p:cNvSpPr txBox="1"/>
            <p:nvPr/>
          </p:nvSpPr>
          <p:spPr>
            <a:xfrm>
              <a:off x="414337" y="3728263"/>
              <a:ext cx="9308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Cefadroxil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64B89-F29B-A9E7-A1B1-8B7A4C4F4C2A}"/>
                </a:ext>
              </a:extLst>
            </p:cNvPr>
            <p:cNvSpPr txBox="1"/>
            <p:nvPr/>
          </p:nvSpPr>
          <p:spPr>
            <a:xfrm>
              <a:off x="1243011" y="3451264"/>
              <a:ext cx="12430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Benzo[a]pyrene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DE4DBC-0C6C-820E-7444-5149D0263872}"/>
                </a:ext>
              </a:extLst>
            </p:cNvPr>
            <p:cNvSpPr txBox="1"/>
            <p:nvPr/>
          </p:nvSpPr>
          <p:spPr>
            <a:xfrm>
              <a:off x="1247020" y="3981569"/>
              <a:ext cx="9308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 err="1">
                  <a:solidFill>
                    <a:srgbClr val="002060"/>
                  </a:solidFill>
                </a:rPr>
                <a:t>Paeonolide</a:t>
              </a:r>
              <a:endParaRPr lang="en-GB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D34647-D1E8-D840-486A-3054939B0B6A}"/>
                </a:ext>
              </a:extLst>
            </p:cNvPr>
            <p:cNvSpPr txBox="1"/>
            <p:nvPr/>
          </p:nvSpPr>
          <p:spPr>
            <a:xfrm>
              <a:off x="2057192" y="3797468"/>
              <a:ext cx="11382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Acetyl-maltose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12AA10-8DC1-0783-D3E5-02FEB874C0CA}"/>
                </a:ext>
              </a:extLst>
            </p:cNvPr>
            <p:cNvSpPr txBox="1"/>
            <p:nvPr/>
          </p:nvSpPr>
          <p:spPr>
            <a:xfrm>
              <a:off x="1645776" y="4331673"/>
              <a:ext cx="228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 err="1">
                  <a:solidFill>
                    <a:srgbClr val="002060"/>
                  </a:solidFill>
                </a:rPr>
                <a:t>Indolepropanol</a:t>
              </a:r>
              <a:r>
                <a:rPr lang="en-GB" sz="1200" b="1" dirty="0">
                  <a:solidFill>
                    <a:srgbClr val="002060"/>
                  </a:solidFill>
                </a:rPr>
                <a:t> phosphate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C35298-583D-7F10-72A9-525847FFEF24}"/>
                </a:ext>
              </a:extLst>
            </p:cNvPr>
            <p:cNvSpPr txBox="1"/>
            <p:nvPr/>
          </p:nvSpPr>
          <p:spPr>
            <a:xfrm>
              <a:off x="3195429" y="4557624"/>
              <a:ext cx="2057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 </a:t>
              </a:r>
              <a:r>
                <a:rPr lang="en-GB" sz="1200" b="1" dirty="0" err="1">
                  <a:solidFill>
                    <a:srgbClr val="002060"/>
                  </a:solidFill>
                </a:rPr>
                <a:t>Deisopropyldeethylatrazine</a:t>
              </a:r>
              <a:endParaRPr lang="en-GB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00597-178C-A0AD-0CA9-23F34BD7C4A2}"/>
                </a:ext>
              </a:extLst>
            </p:cNvPr>
            <p:cNvSpPr txBox="1"/>
            <p:nvPr/>
          </p:nvSpPr>
          <p:spPr>
            <a:xfrm>
              <a:off x="3152566" y="4074467"/>
              <a:ext cx="866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 Tungsten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A3E31AA-2DBE-4584-506E-FBA2F0F5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10" y="4548628"/>
            <a:ext cx="2745287" cy="1828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657699-C853-8380-B122-3407F4E333EA}"/>
              </a:ext>
            </a:extLst>
          </p:cNvPr>
          <p:cNvSpPr txBox="1"/>
          <p:nvPr/>
        </p:nvSpPr>
        <p:spPr>
          <a:xfrm>
            <a:off x="3747797" y="5278361"/>
            <a:ext cx="2097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Factor 2-Group view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B03591-BA56-D6D6-13A7-15673CA2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834" y="1947516"/>
            <a:ext cx="5399238" cy="3884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FFA9E-6BFE-C31D-EB9C-53CE30EB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72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1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1"/>
    </mc:Choice>
    <mc:Fallback xmlns="">
      <p:transition spd="slow" advTm="2791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C5078B-4140-4D5E-C6B1-1E7274ED3DEA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Characterisation of Factor 2-polar positive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44E96-BD57-FC83-C9C2-15CD517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3" y="1584475"/>
            <a:ext cx="6043612" cy="368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75637-0D1C-0347-1B5E-FF74DDFB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0" y="4464196"/>
            <a:ext cx="2745287" cy="1828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D6216-2997-ABB6-664A-A2B893840078}"/>
              </a:ext>
            </a:extLst>
          </p:cNvPr>
          <p:cNvSpPr txBox="1"/>
          <p:nvPr/>
        </p:nvSpPr>
        <p:spPr>
          <a:xfrm>
            <a:off x="3404897" y="5193929"/>
            <a:ext cx="2097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Factor 2-Group view</a:t>
            </a:r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BAD839-AAA7-7492-82D7-7AC477246FDA}"/>
              </a:ext>
            </a:extLst>
          </p:cNvPr>
          <p:cNvGrpSpPr/>
          <p:nvPr/>
        </p:nvGrpSpPr>
        <p:grpSpPr>
          <a:xfrm>
            <a:off x="425778" y="1400814"/>
            <a:ext cx="4746409" cy="2803435"/>
            <a:chOff x="425778" y="1400814"/>
            <a:chExt cx="4746409" cy="280343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143E5-5238-F858-C2D1-A14D3BD9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778" y="1400814"/>
              <a:ext cx="4746409" cy="28034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D4789A-EF66-FCAD-1F29-D4D4E0AED2F2}"/>
                </a:ext>
              </a:extLst>
            </p:cNvPr>
            <p:cNvSpPr txBox="1"/>
            <p:nvPr/>
          </p:nvSpPr>
          <p:spPr>
            <a:xfrm>
              <a:off x="2269188" y="1795558"/>
              <a:ext cx="13296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Carbonyl cyanide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98604E-00FD-8DE6-1228-30F79C8C058D}"/>
                </a:ext>
              </a:extLst>
            </p:cNvPr>
            <p:cNvSpPr txBox="1"/>
            <p:nvPr/>
          </p:nvSpPr>
          <p:spPr>
            <a:xfrm>
              <a:off x="1796362" y="2067025"/>
              <a:ext cx="26574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 err="1">
                  <a:solidFill>
                    <a:schemeClr val="accent2"/>
                  </a:solidFill>
                </a:rPr>
                <a:t>Iodophenol</a:t>
              </a:r>
              <a:r>
                <a:rPr lang="en-GB" sz="1200" b="1" dirty="0">
                  <a:solidFill>
                    <a:schemeClr val="accent2"/>
                  </a:solidFill>
                </a:rPr>
                <a:t> O-methyltransferase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E488E0-41A1-5D1C-92EC-5C6612BC50D9}"/>
                </a:ext>
              </a:extLst>
            </p:cNvPr>
            <p:cNvSpPr txBox="1"/>
            <p:nvPr/>
          </p:nvSpPr>
          <p:spPr>
            <a:xfrm>
              <a:off x="2460262" y="2324956"/>
              <a:ext cx="13296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 err="1">
                  <a:solidFill>
                    <a:srgbClr val="002060"/>
                  </a:solidFill>
                </a:rPr>
                <a:t>Robustine</a:t>
              </a:r>
              <a:endParaRPr lang="en-GB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5661C8-ED45-74F7-F783-EE4E7C81F49A}"/>
                </a:ext>
              </a:extLst>
            </p:cNvPr>
            <p:cNvSpPr txBox="1"/>
            <p:nvPr/>
          </p:nvSpPr>
          <p:spPr>
            <a:xfrm>
              <a:off x="1347578" y="2655384"/>
              <a:ext cx="24423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chemeClr val="accent2"/>
                  </a:solidFill>
                </a:rPr>
                <a:t>alpha-linolenic acid (ALA)- Omega3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49703A-E5F9-5F33-C267-044358B37ADE}"/>
                </a:ext>
              </a:extLst>
            </p:cNvPr>
            <p:cNvSpPr txBox="1"/>
            <p:nvPr/>
          </p:nvSpPr>
          <p:spPr>
            <a:xfrm>
              <a:off x="2350504" y="2976239"/>
              <a:ext cx="65664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Lenacil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FC8F12-A469-9661-0C79-AB83CB965620}"/>
                </a:ext>
              </a:extLst>
            </p:cNvPr>
            <p:cNvSpPr txBox="1"/>
            <p:nvPr/>
          </p:nvSpPr>
          <p:spPr>
            <a:xfrm>
              <a:off x="1789854" y="3264674"/>
              <a:ext cx="15578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002060"/>
                  </a:solidFill>
                </a:rPr>
                <a:t>3-Methyleneoxindole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0A658-F268-7A09-8BEA-2275B932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49"/>
    </mc:Choice>
    <mc:Fallback xmlns="">
      <p:transition spd="slow" advTm="2704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69ABDD-B2CD-14CE-8D4C-4E3ECE93AF5D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Gene set enrichment analysis (GSEA)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CEEDA-52A9-9FBB-D8FA-8F29020AC0CE}"/>
              </a:ext>
            </a:extLst>
          </p:cNvPr>
          <p:cNvSpPr txBox="1"/>
          <p:nvPr/>
        </p:nvSpPr>
        <p:spPr>
          <a:xfrm>
            <a:off x="1572" y="653788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Reference Database: MSigDB_v6.0_C5_human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AE2D7-3D98-B20C-8883-4345C848C74F}"/>
              </a:ext>
            </a:extLst>
          </p:cNvPr>
          <p:cNvSpPr txBox="1"/>
          <p:nvPr/>
        </p:nvSpPr>
        <p:spPr>
          <a:xfrm>
            <a:off x="1830620" y="1424051"/>
            <a:ext cx="288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Positive weighted genes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5E1F6-374B-504D-2E00-4E4A41E8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3" y="1752727"/>
            <a:ext cx="5805580" cy="4109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8EF53F-0E4C-0FE0-03BC-42B5C42C8A01}"/>
              </a:ext>
            </a:extLst>
          </p:cNvPr>
          <p:cNvSpPr/>
          <p:nvPr/>
        </p:nvSpPr>
        <p:spPr>
          <a:xfrm>
            <a:off x="1442301" y="5109328"/>
            <a:ext cx="388319" cy="59388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227A4-9945-8D6A-7DE8-75BE53A1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0054"/>
            <a:ext cx="5561103" cy="41097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A870AB-26BC-D051-868A-FAEC778C556D}"/>
              </a:ext>
            </a:extLst>
          </p:cNvPr>
          <p:cNvSpPr/>
          <p:nvPr/>
        </p:nvSpPr>
        <p:spPr>
          <a:xfrm>
            <a:off x="8663537" y="5043580"/>
            <a:ext cx="388319" cy="65963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BB885-2284-2A1C-392B-CD19AF42ABC9}"/>
              </a:ext>
            </a:extLst>
          </p:cNvPr>
          <p:cNvSpPr txBox="1"/>
          <p:nvPr/>
        </p:nvSpPr>
        <p:spPr>
          <a:xfrm>
            <a:off x="8042992" y="1383395"/>
            <a:ext cx="288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Negative weighted genes 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0B89D-08DA-86C6-D0A7-EC29BEEC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6"/>
    </mc:Choice>
    <mc:Fallback xmlns="">
      <p:transition spd="slow" advTm="2878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73703-3B12-95AB-2FC0-3574EAD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53" y="1629233"/>
            <a:ext cx="8465271" cy="35045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2CFEA7E-6C0C-4CE8-3F78-B7E890C1C041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GSEA-Factor2-Positive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FB62B3-4945-F55C-AE56-6DC8A031C80D}"/>
              </a:ext>
            </a:extLst>
          </p:cNvPr>
          <p:cNvSpPr/>
          <p:nvPr/>
        </p:nvSpPr>
        <p:spPr>
          <a:xfrm>
            <a:off x="7126662" y="3471422"/>
            <a:ext cx="791851" cy="235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7F057-4357-1463-0628-50A8A1FF840F}"/>
              </a:ext>
            </a:extLst>
          </p:cNvPr>
          <p:cNvSpPr txBox="1"/>
          <p:nvPr/>
        </p:nvSpPr>
        <p:spPr>
          <a:xfrm>
            <a:off x="276519" y="1060895"/>
            <a:ext cx="260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Factor 2-Group view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B3A80-0915-B007-B017-7136D3585208}"/>
              </a:ext>
            </a:extLst>
          </p:cNvPr>
          <p:cNvSpPr txBox="1"/>
          <p:nvPr/>
        </p:nvSpPr>
        <p:spPr>
          <a:xfrm>
            <a:off x="9231199" y="1177638"/>
            <a:ext cx="2684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GSEA on positive weights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CB68A-352F-851B-F4E6-4D1A024A2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50" y="1430226"/>
            <a:ext cx="3108801" cy="2070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EF661C-9D1B-BBA5-B7B8-E813AC4A8E61}"/>
              </a:ext>
            </a:extLst>
          </p:cNvPr>
          <p:cNvSpPr txBox="1"/>
          <p:nvPr/>
        </p:nvSpPr>
        <p:spPr>
          <a:xfrm>
            <a:off x="3318422" y="3628444"/>
            <a:ext cx="2684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rug 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46D60-2285-AC05-C2C9-EA290D160734}"/>
              </a:ext>
            </a:extLst>
          </p:cNvPr>
          <p:cNvSpPr txBox="1"/>
          <p:nvPr/>
        </p:nvSpPr>
        <p:spPr>
          <a:xfrm>
            <a:off x="3480347" y="4995306"/>
            <a:ext cx="656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 </a:t>
            </a:r>
            <a:r>
              <a:rPr lang="en-GB" sz="1200" b="1" i="1" dirty="0">
                <a:solidFill>
                  <a:srgbClr val="002060"/>
                </a:solidFill>
              </a:rPr>
              <a:t>CPT1A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6B4FC-581D-CB14-B0E7-A71FC6DBCCEC}"/>
              </a:ext>
            </a:extLst>
          </p:cNvPr>
          <p:cNvSpPr txBox="1"/>
          <p:nvPr/>
        </p:nvSpPr>
        <p:spPr>
          <a:xfrm>
            <a:off x="5095472" y="4974026"/>
            <a:ext cx="656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 </a:t>
            </a:r>
            <a:r>
              <a:rPr lang="en-GB" sz="1200" b="1" i="1" dirty="0">
                <a:solidFill>
                  <a:srgbClr val="002060"/>
                </a:solidFill>
              </a:rPr>
              <a:t>ABCB5</a:t>
            </a:r>
          </a:p>
          <a:p>
            <a:endParaRPr lang="en-GB" sz="1200" b="1" i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121BB4-AC56-B698-FEA5-9C951E4AE615}"/>
              </a:ext>
            </a:extLst>
          </p:cNvPr>
          <p:cNvSpPr txBox="1"/>
          <p:nvPr/>
        </p:nvSpPr>
        <p:spPr>
          <a:xfrm>
            <a:off x="3480347" y="6082820"/>
            <a:ext cx="656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 </a:t>
            </a:r>
            <a:r>
              <a:rPr lang="en-GB" sz="1200" b="1" i="1" dirty="0">
                <a:solidFill>
                  <a:srgbClr val="002060"/>
                </a:solidFill>
              </a:rPr>
              <a:t>CPB2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35BCF-606B-6B55-F7A2-7669D2367CD1}"/>
              </a:ext>
            </a:extLst>
          </p:cNvPr>
          <p:cNvSpPr txBox="1"/>
          <p:nvPr/>
        </p:nvSpPr>
        <p:spPr>
          <a:xfrm>
            <a:off x="5095471" y="6151452"/>
            <a:ext cx="656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 </a:t>
            </a:r>
            <a:r>
              <a:rPr lang="en-GB" sz="1200" b="1" i="1" dirty="0">
                <a:solidFill>
                  <a:srgbClr val="002060"/>
                </a:solidFill>
              </a:rPr>
              <a:t>ABCG2</a:t>
            </a:r>
          </a:p>
          <a:p>
            <a:endParaRPr lang="en-GB" sz="1200" b="1" i="1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B592E-3D49-4B8A-A216-AEC9A88C1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550" y="3918515"/>
            <a:ext cx="4097685" cy="28285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FA21F-8B16-EDDB-098D-74C9395C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9785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9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7"/>
    </mc:Choice>
    <mc:Fallback xmlns="">
      <p:transition spd="slow" advTm="3207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C635-FD28-7C5C-AA09-F153E663C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Data was imbalanced.</a:t>
            </a:r>
          </a:p>
          <a:p>
            <a:r>
              <a:rPr lang="en-US" sz="2000" dirty="0"/>
              <a:t>Some sites were outlier.</a:t>
            </a:r>
          </a:p>
          <a:p>
            <a:r>
              <a:rPr lang="en-US" sz="2000" dirty="0"/>
              <a:t>Mapping caused loss of information.</a:t>
            </a:r>
          </a:p>
          <a:p>
            <a:r>
              <a:rPr lang="en-US" sz="2000" dirty="0"/>
              <a:t>No significantly upregulated genes associated with toxic response pathway detected.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277566-01FE-C8F5-02F1-200D59C56419}"/>
              </a:ext>
            </a:extLst>
          </p:cNvPr>
          <p:cNvSpPr txBox="1">
            <a:spLocks/>
          </p:cNvSpPr>
          <p:nvPr/>
        </p:nvSpPr>
        <p:spPr>
          <a:xfrm>
            <a:off x="523875" y="279400"/>
            <a:ext cx="105156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5" name="Picture 4" descr="A person with smoke and steam coming out of his face&#10;&#10;Description automatically generated">
            <a:extLst>
              <a:ext uri="{FF2B5EF4-FFF2-40B4-BE49-F238E27FC236}">
                <a16:creationId xmlns:a16="http://schemas.microsoft.com/office/drawing/2014/main" id="{9B198FD4-20A8-0E15-4C41-6C2452ECB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865" y="3661231"/>
            <a:ext cx="1866580" cy="18665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B447780-28D6-10BB-4442-51340D195A58}"/>
              </a:ext>
            </a:extLst>
          </p:cNvPr>
          <p:cNvSpPr/>
          <p:nvPr/>
        </p:nvSpPr>
        <p:spPr>
          <a:xfrm>
            <a:off x="8618284" y="4498471"/>
            <a:ext cx="545566" cy="1921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00AF8-A4A1-CF7D-2734-9004D928A5A2}"/>
              </a:ext>
            </a:extLst>
          </p:cNvPr>
          <p:cNvSpPr txBox="1"/>
          <p:nvPr/>
        </p:nvSpPr>
        <p:spPr>
          <a:xfrm>
            <a:off x="8689291" y="407130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12F27-BAA2-37B0-6708-1ACA9AC59256}"/>
              </a:ext>
            </a:extLst>
          </p:cNvPr>
          <p:cNvSpPr txBox="1"/>
          <p:nvPr/>
        </p:nvSpPr>
        <p:spPr>
          <a:xfrm>
            <a:off x="9838124" y="5547181"/>
            <a:ext cx="15156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http://tinyurl.com/mpr8wavp</a:t>
            </a:r>
          </a:p>
        </p:txBody>
      </p:sp>
      <p:pic>
        <p:nvPicPr>
          <p:cNvPr id="9" name="Picture 8" descr="A close-up of a small animal&#10;&#10;Description automatically generated">
            <a:extLst>
              <a:ext uri="{FF2B5EF4-FFF2-40B4-BE49-F238E27FC236}">
                <a16:creationId xmlns:a16="http://schemas.microsoft.com/office/drawing/2014/main" id="{605CEDA2-FA35-0A6F-78C4-D858B3251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5" y="3977791"/>
            <a:ext cx="2425622" cy="1438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55DD5F-34B5-32BB-44E7-DE6C16DB4AD0}"/>
              </a:ext>
            </a:extLst>
          </p:cNvPr>
          <p:cNvSpPr txBox="1"/>
          <p:nvPr/>
        </p:nvSpPr>
        <p:spPr>
          <a:xfrm>
            <a:off x="6042211" y="5438395"/>
            <a:ext cx="15464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http://tinyurl.com/2s4k2rpe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0EE28-8879-DCE6-E2F0-8A6E1B21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9979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1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08"/>
    </mc:Choice>
    <mc:Fallback xmlns="">
      <p:transition spd="slow" advTm="1111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9A90-0034-E866-42E1-F9CD2002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6" y="334645"/>
            <a:ext cx="10623177" cy="10948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Understanding the impact of fresh-water quality on 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Daphnia Magna</a:t>
            </a:r>
            <a:endParaRPr lang="en-GB" sz="3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28C951-3627-62D0-2CD8-4810C3289539}"/>
              </a:ext>
            </a:extLst>
          </p:cNvPr>
          <p:cNvSpPr txBox="1">
            <a:spLocks/>
          </p:cNvSpPr>
          <p:nvPr/>
        </p:nvSpPr>
        <p:spPr>
          <a:xfrm>
            <a:off x="730623" y="2120792"/>
            <a:ext cx="10515600" cy="362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Group1 members “D11,D04, D03, D07 and D09”are a relatively clean freshwater sites. Whereas</a:t>
            </a:r>
          </a:p>
          <a:p>
            <a:pPr marL="0" indent="0" algn="just">
              <a:buNone/>
            </a:pPr>
            <a:r>
              <a:rPr lang="en-US" sz="1800" dirty="0"/>
              <a:t>     Group2 members “D05, D06, D08,D01, D02, D10 and D12” are much toxic freshwater sites in Danube river.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dirty="0"/>
              <a:t>How does this chemical composition difference in Group1 and Group2 impact on Daphnia?</a:t>
            </a:r>
          </a:p>
          <a:p>
            <a:pPr algn="just"/>
            <a:r>
              <a:rPr lang="en-US" sz="1800" dirty="0"/>
              <a:t>Can we find out any important biological respond pathways changes in different groups?</a:t>
            </a:r>
          </a:p>
          <a:p>
            <a:pPr algn="just"/>
            <a:endParaRPr lang="en-US" sz="1000" i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800" i="1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59C76-E641-60D9-D578-01B52D83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3048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18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9"/>
    </mc:Choice>
    <mc:Fallback xmlns="">
      <p:transition spd="slow" advTm="189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38CEA-FE48-7465-5255-25172F72EAC4}"/>
              </a:ext>
            </a:extLst>
          </p:cNvPr>
          <p:cNvGrpSpPr/>
          <p:nvPr/>
        </p:nvGrpSpPr>
        <p:grpSpPr>
          <a:xfrm>
            <a:off x="1752600" y="716280"/>
            <a:ext cx="8183880" cy="5947591"/>
            <a:chOff x="2208823" y="0"/>
            <a:chExt cx="7945683" cy="5781806"/>
          </a:xfrm>
        </p:grpSpPr>
        <p:pic>
          <p:nvPicPr>
            <p:cNvPr id="20" name="Picture 19" descr="A diagram of a polar positive analysis&#10;&#10;Description automatically generated with medium confidence">
              <a:extLst>
                <a:ext uri="{FF2B5EF4-FFF2-40B4-BE49-F238E27FC236}">
                  <a16:creationId xmlns:a16="http://schemas.microsoft.com/office/drawing/2014/main" id="{6532E214-D19E-0ECC-3AC6-F517069B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802" y="1569971"/>
              <a:ext cx="1867389" cy="15143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6B0596C-0E93-9408-B3D7-A23989AA7693}"/>
                </a:ext>
              </a:extLst>
            </p:cNvPr>
            <p:cNvGrpSpPr/>
            <p:nvPr/>
          </p:nvGrpSpPr>
          <p:grpSpPr>
            <a:xfrm>
              <a:off x="2208823" y="0"/>
              <a:ext cx="7945683" cy="5781806"/>
              <a:chOff x="2208823" y="0"/>
              <a:chExt cx="7945683" cy="5781806"/>
            </a:xfrm>
          </p:grpSpPr>
          <p:pic>
            <p:nvPicPr>
              <p:cNvPr id="5" name="Picture 4" descr="A diagram of a cell&#10;&#10;Description automatically generated">
                <a:extLst>
                  <a:ext uri="{FF2B5EF4-FFF2-40B4-BE49-F238E27FC236}">
                    <a16:creationId xmlns:a16="http://schemas.microsoft.com/office/drawing/2014/main" id="{56C3E4F2-C493-1F5B-8FD9-623EDED5B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516" y="0"/>
                <a:ext cx="2424988" cy="183309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AFB0C3-5162-1A9B-662F-3D23CCFC0803}"/>
                  </a:ext>
                </a:extLst>
              </p:cNvPr>
              <p:cNvSpPr/>
              <p:nvPr/>
            </p:nvSpPr>
            <p:spPr>
              <a:xfrm>
                <a:off x="6911843" y="138422"/>
                <a:ext cx="3242661" cy="421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Group1(1X-less contaminated with chemicals): 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D03,D04,D07,D09,D11 </a:t>
                </a:r>
                <a:endParaRPr lang="en-GB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F35A67-6F71-4C7F-89BB-5C6385C4DFAE}"/>
                  </a:ext>
                </a:extLst>
              </p:cNvPr>
              <p:cNvSpPr/>
              <p:nvPr/>
            </p:nvSpPr>
            <p:spPr>
              <a:xfrm>
                <a:off x="6911843" y="555241"/>
                <a:ext cx="3242663" cy="42132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Group2(1X-more contaminated with chemicals): </a:t>
                </a:r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D01,D02,D05,D06,D08,D10,D12 </a:t>
                </a:r>
                <a:endParaRPr lang="en-GB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ED5B3BD1-26B5-0042-F559-1FC63CA09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23516" y="1833093"/>
                <a:ext cx="2343150" cy="513567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68D101E-E20C-BB60-B170-1F852E38E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27500" y="2292350"/>
                <a:ext cx="679450" cy="114300"/>
              </a:xfrm>
              <a:prstGeom prst="straightConnector1">
                <a:avLst/>
              </a:prstGeom>
              <a:ln w="19050">
                <a:solidFill>
                  <a:srgbClr val="F6BE9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CA406356-B133-FE0E-B7DE-B76EF8F84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08823" y="1090161"/>
                <a:ext cx="2009775" cy="2524125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46D3C84-A402-F341-2944-0546A9900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4650" y="2292350"/>
                <a:ext cx="403093" cy="69593"/>
              </a:xfrm>
              <a:prstGeom prst="straightConnector1">
                <a:avLst/>
              </a:prstGeom>
              <a:ln w="19050">
                <a:solidFill>
                  <a:srgbClr val="F6BE9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D0EC8200-D99E-E336-6DE4-4D577472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95091" y="2346468"/>
                <a:ext cx="9525" cy="114300"/>
              </a:xfrm>
              <a:prstGeom prst="rect">
                <a:avLst/>
              </a:prstGeom>
            </p:spPr>
          </p:pic>
          <p:pic>
            <p:nvPicPr>
              <p:cNvPr id="29" name="Picture 2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9A80ED1-9580-C033-3DC4-ABC2DC3CC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8598" y="2361943"/>
                <a:ext cx="2968758" cy="3419863"/>
              </a:xfrm>
              <a:prstGeom prst="rect">
                <a:avLst/>
              </a:prstGeom>
            </p:spPr>
          </p:pic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5ABA941-3CEC-52E8-D259-37F83264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96" y="61333"/>
            <a:ext cx="10623177" cy="10948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Analysis workflow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99738-C8B4-EC61-8737-878B0ADE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2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56"/>
    </mc:Choice>
    <mc:Fallback xmlns="">
      <p:transition spd="slow" advTm="533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bar graph&#10;&#10;Description automatically generated">
            <a:extLst>
              <a:ext uri="{FF2B5EF4-FFF2-40B4-BE49-F238E27FC236}">
                <a16:creationId xmlns:a16="http://schemas.microsoft.com/office/drawing/2014/main" id="{A5966DD1-7ABD-88ED-39D7-A8F9E5619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93" y="1437353"/>
            <a:ext cx="10957664" cy="4640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84A9C8-1A62-E239-83E2-41549B36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5" y="165343"/>
            <a:ext cx="10515600" cy="5905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QC check before DGEA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D864F-61B3-CAE6-9B29-BC63CD30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8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53"/>
    </mc:Choice>
    <mc:Fallback xmlns="">
      <p:transition spd="slow" advTm="2275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black line&#10;&#10;Description automatically generated">
            <a:extLst>
              <a:ext uri="{FF2B5EF4-FFF2-40B4-BE49-F238E27FC236}">
                <a16:creationId xmlns:a16="http://schemas.microsoft.com/office/drawing/2014/main" id="{FDC9A320-C3AF-AE94-5715-ABE9249FD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76" y="2220935"/>
            <a:ext cx="5950386" cy="2872992"/>
          </a:xfrm>
          <a:prstGeom prst="rect">
            <a:avLst/>
          </a:prstGeom>
        </p:spPr>
      </p:pic>
      <p:pic>
        <p:nvPicPr>
          <p:cNvPr id="12" name="Picture 11" descr="A blue and yellow bars&#10;&#10;Description automatically generated">
            <a:extLst>
              <a:ext uri="{FF2B5EF4-FFF2-40B4-BE49-F238E27FC236}">
                <a16:creationId xmlns:a16="http://schemas.microsoft.com/office/drawing/2014/main" id="{34CBF80C-C85C-D0BF-BC75-26DA9956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9" y="2105990"/>
            <a:ext cx="5950386" cy="28729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92E431-82F1-56CE-B919-9AC1D9D3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165343"/>
            <a:ext cx="11698837" cy="5905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DEG analysis with DESeq2 package-QC check the results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A99BB-5A32-985A-4F68-85F4E2CAFE46}"/>
              </a:ext>
            </a:extLst>
          </p:cNvPr>
          <p:cNvSpPr txBox="1"/>
          <p:nvPr/>
        </p:nvSpPr>
        <p:spPr>
          <a:xfrm>
            <a:off x="893849" y="4664209"/>
            <a:ext cx="456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filtering to </a:t>
            </a:r>
            <a:r>
              <a:rPr lang="en-US" dirty="0" err="1"/>
              <a:t>low_counts</a:t>
            </a:r>
            <a:r>
              <a:rPr lang="en-US" dirty="0"/>
              <a:t> p-value distribution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CF9F1-C7C1-ADD9-C584-485C357AC08D}"/>
              </a:ext>
            </a:extLst>
          </p:cNvPr>
          <p:cNvSpPr txBox="1"/>
          <p:nvPr/>
        </p:nvSpPr>
        <p:spPr>
          <a:xfrm>
            <a:off x="6706549" y="4724595"/>
            <a:ext cx="458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filtering </a:t>
            </a:r>
            <a:r>
              <a:rPr lang="en-US" dirty="0" err="1"/>
              <a:t>low_counts</a:t>
            </a:r>
            <a:r>
              <a:rPr lang="en-US" dirty="0"/>
              <a:t>- p-value distribution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F4517-FBB7-BC85-785D-54D5E6ED03B4}"/>
              </a:ext>
            </a:extLst>
          </p:cNvPr>
          <p:cNvSpPr txBox="1"/>
          <p:nvPr/>
        </p:nvSpPr>
        <p:spPr>
          <a:xfrm>
            <a:off x="0" y="658297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alpha= 0.05</a:t>
            </a:r>
            <a:endParaRPr lang="en-GB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8FC09-4A2A-4FD2-675F-9968D5AE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2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16"/>
    </mc:Choice>
    <mc:Fallback xmlns="">
      <p:transition spd="slow" advTm="312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2151BD-1989-2C9D-69AA-48CC9EEF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5" y="302503"/>
            <a:ext cx="10515600" cy="5905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DEG analysis-QC check the results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861A8-9C38-D77E-49A0-421A35B4DFDC}"/>
              </a:ext>
            </a:extLst>
          </p:cNvPr>
          <p:cNvSpPr txBox="1"/>
          <p:nvPr/>
        </p:nvSpPr>
        <p:spPr>
          <a:xfrm>
            <a:off x="8339015" y="1981037"/>
            <a:ext cx="2977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PCA plot for top500 features with </a:t>
            </a:r>
            <a:r>
              <a:rPr lang="en-GB" sz="1200" dirty="0" err="1"/>
              <a:t>vst</a:t>
            </a:r>
            <a:r>
              <a:rPr lang="en-GB" sz="1200" dirty="0"/>
              <a:t> counts </a:t>
            </a:r>
          </a:p>
        </p:txBody>
      </p:sp>
      <p:pic>
        <p:nvPicPr>
          <p:cNvPr id="11" name="Picture 10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3091C910-6EDB-9400-9370-8875764F6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6" b="14958"/>
          <a:stretch/>
        </p:blipFill>
        <p:spPr>
          <a:xfrm>
            <a:off x="8119468" y="2187508"/>
            <a:ext cx="3810000" cy="2635625"/>
          </a:xfrm>
          <a:prstGeom prst="rect">
            <a:avLst/>
          </a:prstGeom>
        </p:spPr>
      </p:pic>
      <p:pic>
        <p:nvPicPr>
          <p:cNvPr id="13" name="Picture 12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B85E2ADB-9366-14C8-A1D5-F66E6F93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0" y="1506067"/>
            <a:ext cx="7899536" cy="38140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8A406-0657-C03F-4BEC-1596B52C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9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69"/>
    </mc:Choice>
    <mc:Fallback xmlns="">
      <p:transition spd="slow" advTm="1606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1B43C1-C7F8-1D1B-380A-82B01EC071DC}"/>
              </a:ext>
            </a:extLst>
          </p:cNvPr>
          <p:cNvSpPr txBox="1">
            <a:spLocks/>
          </p:cNvSpPr>
          <p:nvPr/>
        </p:nvSpPr>
        <p:spPr>
          <a:xfrm>
            <a:off x="7241542" y="168144"/>
            <a:ext cx="4507901" cy="59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DEG analysis results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48F42B-D287-3D89-33C5-163BDB0DEB8B}"/>
              </a:ext>
            </a:extLst>
          </p:cNvPr>
          <p:cNvGrpSpPr/>
          <p:nvPr/>
        </p:nvGrpSpPr>
        <p:grpSpPr>
          <a:xfrm>
            <a:off x="170029" y="120519"/>
            <a:ext cx="4780430" cy="6373906"/>
            <a:chOff x="6627980" y="95141"/>
            <a:chExt cx="4780430" cy="6373906"/>
          </a:xfrm>
        </p:grpSpPr>
        <p:pic>
          <p:nvPicPr>
            <p:cNvPr id="6" name="Picture 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B3C7BE3-FA8E-5492-216F-C6DC14D8D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980" y="95141"/>
              <a:ext cx="4780430" cy="637390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F83C32-1915-E409-92E2-5A086F810E0F}"/>
                </a:ext>
              </a:extLst>
            </p:cNvPr>
            <p:cNvSpPr/>
            <p:nvPr/>
          </p:nvSpPr>
          <p:spPr>
            <a:xfrm>
              <a:off x="8928100" y="6324600"/>
              <a:ext cx="1101725" cy="45719"/>
            </a:xfrm>
            <a:prstGeom prst="rect">
              <a:avLst/>
            </a:prstGeom>
            <a:solidFill>
              <a:srgbClr val="F6BE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4EEFE4-1829-E6A1-6374-5DBA4F528A29}"/>
                </a:ext>
              </a:extLst>
            </p:cNvPr>
            <p:cNvSpPr/>
            <p:nvPr/>
          </p:nvSpPr>
          <p:spPr>
            <a:xfrm>
              <a:off x="7673975" y="6316625"/>
              <a:ext cx="1146175" cy="45719"/>
            </a:xfrm>
            <a:prstGeom prst="rect">
              <a:avLst/>
            </a:prstGeom>
            <a:solidFill>
              <a:srgbClr val="B7D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7A64A2-150D-BC77-3261-FD508E1000F2}"/>
                </a:ext>
              </a:extLst>
            </p:cNvPr>
            <p:cNvSpPr/>
            <p:nvPr/>
          </p:nvSpPr>
          <p:spPr>
            <a:xfrm>
              <a:off x="7154862" y="6312459"/>
              <a:ext cx="430213" cy="45719"/>
            </a:xfrm>
            <a:prstGeom prst="rect">
              <a:avLst/>
            </a:prstGeom>
            <a:solidFill>
              <a:srgbClr val="F6BE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5184E-5847-52D8-AEAE-49A7D897A914}"/>
              </a:ext>
            </a:extLst>
          </p:cNvPr>
          <p:cNvSpPr/>
          <p:nvPr/>
        </p:nvSpPr>
        <p:spPr>
          <a:xfrm>
            <a:off x="57912" y="6557934"/>
            <a:ext cx="2412237" cy="24622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Group1-less contaminated with chemicals)</a:t>
            </a:r>
            <a:endParaRPr lang="en-GB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05026A-62C7-D22F-2605-2999359C8716}"/>
              </a:ext>
            </a:extLst>
          </p:cNvPr>
          <p:cNvSpPr/>
          <p:nvPr/>
        </p:nvSpPr>
        <p:spPr>
          <a:xfrm>
            <a:off x="2582267" y="6557934"/>
            <a:ext cx="2480310" cy="2462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Group2- more contaminated with chemicals</a:t>
            </a:r>
            <a:endParaRPr lang="en-GB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Picture 32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B2128FD-31E0-2583-C9F6-68C071FCA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>
          <a:xfrm>
            <a:off x="6541036" y="2163455"/>
            <a:ext cx="4840940" cy="30085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88A4C22-00FF-6FDE-87E1-50513A412D93}"/>
              </a:ext>
            </a:extLst>
          </p:cNvPr>
          <p:cNvSpPr txBox="1"/>
          <p:nvPr/>
        </p:nvSpPr>
        <p:spPr>
          <a:xfrm>
            <a:off x="6480196" y="1855678"/>
            <a:ext cx="450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 with lowest </a:t>
            </a:r>
            <a:r>
              <a:rPr lang="en-US" sz="1400" dirty="0" err="1"/>
              <a:t>padj</a:t>
            </a:r>
            <a:r>
              <a:rPr lang="en-US" sz="1400" dirty="0"/>
              <a:t> value: NPC2 (</a:t>
            </a:r>
            <a:r>
              <a:rPr lang="en-GB" sz="1400" b="0" i="0" dirty="0">
                <a:effectLst/>
              </a:rPr>
              <a:t>Dapma7bEVm028529</a:t>
            </a:r>
            <a:r>
              <a:rPr lang="en-US" sz="1400" dirty="0"/>
              <a:t>) 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531D43-D44F-D234-56CA-EB760B183F77}"/>
              </a:ext>
            </a:extLst>
          </p:cNvPr>
          <p:cNvSpPr txBox="1"/>
          <p:nvPr/>
        </p:nvSpPr>
        <p:spPr>
          <a:xfrm>
            <a:off x="6313676" y="5171973"/>
            <a:ext cx="4840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NPC2 functions in regulating the transport of cholesterol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F6FBE-F1FF-B614-6C34-69AED2F2587D}"/>
              </a:ext>
            </a:extLst>
          </p:cNvPr>
          <p:cNvSpPr txBox="1"/>
          <p:nvPr/>
        </p:nvSpPr>
        <p:spPr>
          <a:xfrm>
            <a:off x="7635240" y="651176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/>
              <a:t>padj</a:t>
            </a:r>
            <a:r>
              <a:rPr lang="en-US" sz="1600" dirty="0"/>
              <a:t>&lt;0.05 &amp; </a:t>
            </a:r>
            <a:r>
              <a:rPr lang="en-US" sz="1600" dirty="0" err="1"/>
              <a:t>baseMean</a:t>
            </a:r>
            <a:r>
              <a:rPr lang="en-US" sz="1600" dirty="0"/>
              <a:t>&gt;50 $ abs(log2FoldChange)&gt;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050FD-CFC8-A768-0B75-D1267CEB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0116" y="7678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91"/>
    </mc:Choice>
    <mc:Fallback xmlns="">
      <p:transition spd="slow" advTm="4739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187129F-3DFD-C71B-858A-D52551F03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6143"/>
          <a:stretch/>
        </p:blipFill>
        <p:spPr>
          <a:xfrm>
            <a:off x="109966" y="1989433"/>
            <a:ext cx="5659436" cy="287667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24AA1C-3AA5-A34E-5973-456954ED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65" y="272918"/>
            <a:ext cx="12015359" cy="83198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DEG analysis and GO enrichment pathway analysis results-Group1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 graph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FD6AA2D-D6E2-56AE-B315-AC0A56F06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12" y="1989433"/>
            <a:ext cx="2470996" cy="3176994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DDEF32A-5205-B821-8705-CCD120AA1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40" y="2023416"/>
            <a:ext cx="2454730" cy="3156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734F4-E972-99DF-063A-A24DB76003FA}"/>
              </a:ext>
            </a:extLst>
          </p:cNvPr>
          <p:cNvSpPr txBox="1"/>
          <p:nvPr/>
        </p:nvSpPr>
        <p:spPr>
          <a:xfrm>
            <a:off x="9059411" y="1637265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GSEA for top significantly downregulated genes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&lt; -1)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5188C-0A07-AAAF-4556-110948FC921A}"/>
              </a:ext>
            </a:extLst>
          </p:cNvPr>
          <p:cNvSpPr txBox="1"/>
          <p:nvPr/>
        </p:nvSpPr>
        <p:spPr>
          <a:xfrm>
            <a:off x="6041662" y="1637265"/>
            <a:ext cx="301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GSEA* for top significantly upregulated genes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&gt; +1)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DD35-E759-7C43-E306-8D75001E417E}"/>
              </a:ext>
            </a:extLst>
          </p:cNvPr>
          <p:cNvSpPr txBox="1"/>
          <p:nvPr/>
        </p:nvSpPr>
        <p:spPr>
          <a:xfrm>
            <a:off x="10781036" y="6585081"/>
            <a:ext cx="1410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*Gene </a:t>
            </a:r>
            <a:r>
              <a:rPr lang="en-US" sz="1050" dirty="0" err="1">
                <a:solidFill>
                  <a:schemeClr val="accent1">
                    <a:lumMod val="75000"/>
                  </a:schemeClr>
                </a:solidFill>
              </a:rPr>
              <a:t>onthology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 (GO)</a:t>
            </a:r>
            <a:endParaRPr lang="en-GB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8DED74-52AD-F2B7-0C98-8C31A2E5BDA3}"/>
              </a:ext>
            </a:extLst>
          </p:cNvPr>
          <p:cNvSpPr/>
          <p:nvPr/>
        </p:nvSpPr>
        <p:spPr>
          <a:xfrm>
            <a:off x="3517900" y="3486150"/>
            <a:ext cx="342900" cy="1905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366782-24B1-9838-FBC8-092F6E1A9615}"/>
              </a:ext>
            </a:extLst>
          </p:cNvPr>
          <p:cNvSpPr/>
          <p:nvPr/>
        </p:nvSpPr>
        <p:spPr>
          <a:xfrm>
            <a:off x="1911350" y="3387430"/>
            <a:ext cx="342900" cy="19050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2CD974-9702-61CC-BDE4-42367FE4DF37}"/>
              </a:ext>
            </a:extLst>
          </p:cNvPr>
          <p:cNvSpPr/>
          <p:nvPr/>
        </p:nvSpPr>
        <p:spPr>
          <a:xfrm>
            <a:off x="8787314" y="4197225"/>
            <a:ext cx="419100" cy="12192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11CD00-9278-012E-6D80-6DEE350C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6FE58C41-00A0-46F3-8A54-30396AFE0677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9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8"/>
    </mc:Choice>
    <mc:Fallback xmlns="">
      <p:transition spd="slow" advTm="2671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7342</TotalTime>
  <Words>676</Words>
  <Application>Microsoft Office PowerPoint</Application>
  <PresentationFormat>Widescreen</PresentationFormat>
  <Paragraphs>182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DejaVu Sans</vt:lpstr>
      <vt:lpstr>Office Theme</vt:lpstr>
      <vt:lpstr>An ecotoxicology case study for Danube River</vt:lpstr>
      <vt:lpstr>Understanding the chemical concentrations in 12 sites</vt:lpstr>
      <vt:lpstr>Understanding the impact of fresh-water quality on Daphnia Magna</vt:lpstr>
      <vt:lpstr>Analysis workflow</vt:lpstr>
      <vt:lpstr>QC check before DGEA</vt:lpstr>
      <vt:lpstr>DEG analysis with DESeq2 package-QC check the results</vt:lpstr>
      <vt:lpstr>DEG analysis-QC check the results</vt:lpstr>
      <vt:lpstr>PowerPoint Presentation</vt:lpstr>
      <vt:lpstr>DEG analysis and GO enrichment pathway analysis results-Group1</vt:lpstr>
      <vt:lpstr>DEG analysis and GO enrichment pathway analysis results-Group2</vt:lpstr>
      <vt:lpstr>WGCNA analysis with BioNERO package –QC check</vt:lpstr>
      <vt:lpstr>PowerPoint Presentation</vt:lpstr>
      <vt:lpstr>WGCNA result –brown module</vt:lpstr>
      <vt:lpstr>WGCNA analysis –red module</vt:lpstr>
      <vt:lpstr>PowerPoint Presentation</vt:lpstr>
      <vt:lpstr>PowerPoint Presentation</vt:lpstr>
      <vt:lpstr>PowerPoint Presentation</vt:lpstr>
      <vt:lpstr>Variance decomposition by Factor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Isil Erbasol Serbes (MSc Bioinformatics DL PT)</dc:creator>
  <cp:lastModifiedBy>Isil Erbasol Serbes (MSc Bioinformatics DL PT)</cp:lastModifiedBy>
  <cp:revision>812</cp:revision>
  <dcterms:created xsi:type="dcterms:W3CDTF">2024-02-05T11:13:02Z</dcterms:created>
  <dcterms:modified xsi:type="dcterms:W3CDTF">2024-04-07T12:51:16Z</dcterms:modified>
</cp:coreProperties>
</file>